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0066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94660"/>
  </p:normalViewPr>
  <p:slideViewPr>
    <p:cSldViewPr>
      <p:cViewPr>
        <p:scale>
          <a:sx n="66" d="100"/>
          <a:sy n="66" d="100"/>
        </p:scale>
        <p:origin x="-15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92696"/>
            <a:ext cx="9144000" cy="147002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+mn-lt"/>
              </a:rPr>
              <a:t>СЕГМЕНТИРОВАНИЕ РЫНКА </a:t>
            </a:r>
            <a:r>
              <a:rPr lang="ru-RU" sz="3200" b="1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chemeClr val="bg1"/>
                </a:solidFill>
                <a:latin typeface="+mn-lt"/>
              </a:rPr>
            </a:br>
            <a:r>
              <a:rPr lang="ru-RU" sz="3200" b="1" dirty="0" smtClean="0">
                <a:solidFill>
                  <a:schemeClr val="bg1"/>
                </a:solidFill>
                <a:latin typeface="+mn-lt"/>
              </a:rPr>
              <a:t>И </a:t>
            </a:r>
            <a:r>
              <a:rPr lang="ru-RU" sz="3200" b="1" dirty="0">
                <a:solidFill>
                  <a:schemeClr val="bg1"/>
                </a:solidFill>
                <a:latin typeface="+mn-lt"/>
              </a:rPr>
              <a:t>ПОЗИЦИОНИРОВАНИЕ ТОВАРА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4305" y="3068960"/>
            <a:ext cx="8379695" cy="1752600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sz="1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5.1 Сегментирование</a:t>
            </a:r>
            <a:r>
              <a:rPr lang="ru-RU" sz="1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этапы сегментирования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sz="1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</a:t>
            </a:r>
            <a:r>
              <a:rPr lang="ru-RU" sz="1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принципы сегментирования потребительского и корпоративного рынка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sz="1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5.3 </a:t>
            </a:r>
            <a:r>
              <a:rPr lang="ru-RU" sz="1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Позиционирование товара на рынке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912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&quot;СЕГМЕНТИРОВАНИЕ РЫНКА&quot;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891384"/>
            <a:ext cx="3419872" cy="19666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179512" y="404664"/>
            <a:ext cx="2736304" cy="1009663"/>
          </a:xfrm>
          <a:prstGeom prst="rightArrow">
            <a:avLst>
              <a:gd name="adj1" fmla="val 52926"/>
              <a:gd name="adj2" fmla="val 43179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Сегментирование</a:t>
            </a:r>
            <a:r>
              <a:rPr lang="ru-RU" sz="2000" dirty="0"/>
              <a:t> (сегментация)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413117"/>
            <a:ext cx="62281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это деление рынка на однородные группы покупателей (сегменты) по определенным признакам (на основе различий в нуждах, характеристиках или поведении).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12541" y="1496572"/>
            <a:ext cx="62281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это совокупность (группа) потребителей, сходных по определенным признакам и одинаково реагирующих на один и тот же набор побудительных стимулов маркетинга.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47076" y="2924723"/>
            <a:ext cx="62281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это группа потребителей, обладающая специфическими потребностями, на удовлетворение которых предприятие направляет свои усилия.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15816" y="4264696"/>
            <a:ext cx="62577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состоит в том, чтобы найти группы потребителей, одинаково реагирующих на предлагаемые товары и формы маркетинговых воздействий.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195994" y="1628800"/>
            <a:ext cx="2736304" cy="1058985"/>
          </a:xfrm>
          <a:prstGeom prst="rightArrow">
            <a:avLst>
              <a:gd name="adj1" fmla="val 52926"/>
              <a:gd name="adj2" fmla="val 43179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Сегмент</a:t>
            </a:r>
            <a:r>
              <a:rPr lang="ru-RU" sz="2000" dirty="0"/>
              <a:t> 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195994" y="2924723"/>
            <a:ext cx="2736304" cy="1068070"/>
          </a:xfrm>
          <a:prstGeom prst="rightArrow">
            <a:avLst>
              <a:gd name="adj1" fmla="val 52926"/>
              <a:gd name="adj2" fmla="val 43179"/>
            </a:avLst>
          </a:prstGeom>
          <a:ln w="76200"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Целевой сегмент </a:t>
            </a:r>
            <a:endParaRPr lang="ru-RU" sz="2000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199422" y="4264696"/>
            <a:ext cx="2736304" cy="1115901"/>
          </a:xfrm>
          <a:prstGeom prst="rightArrow">
            <a:avLst>
              <a:gd name="adj1" fmla="val 52926"/>
              <a:gd name="adj2" fmla="val 43179"/>
            </a:avLst>
          </a:prstGeom>
          <a:ln w="76200"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Цель сегментирования</a:t>
            </a:r>
            <a:r>
              <a:rPr lang="ru-RU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8900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74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Известны 3 условия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эффективной сегментации (их сформулировал известный английский экономист А.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Хоскинг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247340"/>
            <a:ext cx="8388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измеримость</a:t>
            </a:r>
            <a:r>
              <a:rPr lang="ru-RU" sz="2400" dirty="0"/>
              <a:t>, т.е. возможность измерить отличительные черты и границы выделяемой группы потребителей;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2945" y="2068944"/>
            <a:ext cx="8388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доступность,</a:t>
            </a:r>
            <a:r>
              <a:rPr lang="ru-RU" sz="2400" dirty="0"/>
              <a:t> т.е. возможность использовать собственный канал товародвижения и применяемые фирмой методы продвижения товаров;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1694" y="3249761"/>
            <a:ext cx="83884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– </a:t>
            </a:r>
            <a:r>
              <a:rPr lang="ru-RU" sz="2400" b="1" dirty="0"/>
              <a:t>выгодность</a:t>
            </a:r>
            <a:r>
              <a:rPr lang="ru-RU" sz="2400" dirty="0"/>
              <a:t>, т.е. достаточно большой размер сегмента (его рыночная емкость) или наличие тенденций к росту (расширению) для того, чтобы обеспечить сбыт на текущий период и на длительную перспективу, оправдать расходы и гарантировать получение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97207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33593" y="260648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Сегментирование 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предполагает выполнение следующих действий: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1484784"/>
            <a:ext cx="2764765" cy="1206133"/>
          </a:xfrm>
          <a:prstGeom prst="roundRect">
            <a:avLst/>
          </a:prstGeom>
          <a:ln w="76200">
            <a:solidFill>
              <a:srgbClr val="CC00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b="1" dirty="0"/>
              <a:t>Выбор критериев </a:t>
            </a:r>
            <a:r>
              <a:rPr lang="ru-RU" sz="2400" b="1" dirty="0" smtClean="0"/>
              <a:t>сегментирования</a:t>
            </a: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3376547"/>
            <a:ext cx="2764765" cy="1206133"/>
          </a:xfrm>
          <a:prstGeom prst="roundRect">
            <a:avLst/>
          </a:prstGeom>
          <a:ln w="76200">
            <a:solidFill>
              <a:srgbClr val="9933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800" b="1" dirty="0"/>
              <a:t>Описание полученных сегментов.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954" y="5076154"/>
            <a:ext cx="2744855" cy="1207355"/>
          </a:xfrm>
          <a:prstGeom prst="roundRect">
            <a:avLst/>
          </a:prstGeom>
          <a:ln w="76200">
            <a:solidFill>
              <a:srgbClr val="FF006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000" b="1" dirty="0"/>
              <a:t>Оценка привлекательности сегментов и выбор целевых сегментов.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53086" y="1214755"/>
            <a:ext cx="6190914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ru-RU" dirty="0" smtClean="0"/>
              <a:t>Критерий </a:t>
            </a:r>
            <a:r>
              <a:rPr lang="ru-RU" dirty="0"/>
              <a:t>сегментирования – это параметр, по которому происходит разделение рынка. В зависимости от вида товара (потребительский товар или товар промышленного назначения) различают критерии сегментирования </a:t>
            </a:r>
            <a:r>
              <a:rPr lang="ru-RU" b="1" dirty="0"/>
              <a:t>индивидуальных и корпоративных потребителей</a:t>
            </a:r>
            <a:r>
              <a:rPr lang="ru-RU" dirty="0" smtClean="0"/>
              <a:t>.</a:t>
            </a:r>
          </a:p>
          <a:p>
            <a:pPr algn="just">
              <a:lnSpc>
                <a:spcPts val="2000"/>
              </a:lnSpc>
            </a:pPr>
            <a:r>
              <a:rPr lang="ru-RU" dirty="0" smtClean="0"/>
              <a:t>Сегментирование </a:t>
            </a:r>
            <a:r>
              <a:rPr lang="ru-RU" dirty="0"/>
              <a:t>может проводиться по одному или нескольким критериям (комбинированное сегментирование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79095" y="3164005"/>
            <a:ext cx="61909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dirty="0"/>
              <a:t>При описании сегмента учитываются такие количественные показатели, как емкость сегмента, динамика развития и т.д. При описании сегмента следует уделить особое внимание конкурентам, работающим на данном сегменте, оценить уровень интенсивности конкуренции, определить рыночные доли конкурентов и т.д.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53086" y="4992463"/>
            <a:ext cx="6186589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dirty="0"/>
              <a:t>Предприятию следует определить количество сегментов, на которых оно собирается работать. Выбор числа сегментов зависит от того, какими ресурсами обладает фирма, как ведут себя на анализируемых сегментах конкуренты и каковы их рыночные доли.</a:t>
            </a:r>
          </a:p>
        </p:txBody>
      </p:sp>
    </p:spTree>
    <p:extLst>
      <p:ext uri="{BB962C8B-B14F-4D97-AF65-F5344CB8AC3E}">
        <p14:creationId xmlns:p14="http://schemas.microsoft.com/office/powerpoint/2010/main" val="115733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144490"/>
              </p:ext>
            </p:extLst>
          </p:nvPr>
        </p:nvGraphicFramePr>
        <p:xfrm>
          <a:off x="0" y="1124744"/>
          <a:ext cx="9108504" cy="561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/>
                <a:gridCol w="4536504"/>
              </a:tblGrid>
              <a:tr h="2626112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Географический</a:t>
                      </a:r>
                      <a:endParaRPr lang="ru-RU" sz="1800" kern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kern="1200" dirty="0" smtClean="0">
                          <a:effectLst/>
                        </a:rPr>
                        <a:t>Регион </a:t>
                      </a:r>
                      <a:endParaRPr lang="ru-RU" sz="18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Административные деления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Климат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Численность населения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Плотность  населения</a:t>
                      </a:r>
                      <a:endParaRPr lang="ru-RU" sz="20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Демографический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kern="1200" dirty="0" smtClean="0">
                          <a:effectLst/>
                        </a:rPr>
                        <a:t>Возраст </a:t>
                      </a:r>
                      <a:endParaRPr lang="ru-RU" sz="1800" kern="1200" dirty="0" smtClean="0">
                        <a:effectLst/>
                      </a:endParaRPr>
                    </a:p>
                    <a:p>
                      <a:pPr marL="457200" indent="-457200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kern="1200" dirty="0" smtClean="0">
                          <a:effectLst/>
                        </a:rPr>
                        <a:t>Пол </a:t>
                      </a:r>
                    </a:p>
                    <a:p>
                      <a:pPr marL="457200" indent="-457200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Размер семьи</a:t>
                      </a:r>
                    </a:p>
                    <a:p>
                      <a:pPr marL="457200" indent="-457200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Жизненный цикл семьи </a:t>
                      </a:r>
                    </a:p>
                    <a:p>
                      <a:pPr marL="457200" indent="-457200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Уровень доходов в месяц на душу </a:t>
                      </a:r>
                    </a:p>
                    <a:p>
                      <a:pPr marL="457200" indent="-457200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Виды профессий или род занятий </a:t>
                      </a:r>
                    </a:p>
                    <a:p>
                      <a:pPr marL="457200" indent="-457200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Образование </a:t>
                      </a:r>
                    </a:p>
                    <a:p>
                      <a:pPr marL="457200" indent="-457200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Религия </a:t>
                      </a:r>
                    </a:p>
                    <a:p>
                      <a:pPr marL="457200" indent="-457200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Национальность</a:t>
                      </a:r>
                    </a:p>
                    <a:p>
                      <a:pPr marL="457200" indent="-457200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Раса </a:t>
                      </a:r>
                      <a:endParaRPr lang="ru-RU" sz="2000" b="0" i="0" dirty="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78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Поведенческий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Повод для совершения покупки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Искомые выгоды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Статус постоянного клиента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Степень приверженности к марке, фирме, изделию или услуге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Эмоциональное отношение к продукции</a:t>
                      </a:r>
                      <a:endParaRPr lang="ru-RU" sz="2000" b="0" i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Психо</a:t>
                      </a:r>
                      <a:r>
                        <a:rPr lang="ru-RU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-графический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Социальный класс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Стиль жизни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Тип личности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Моральные ценности</a:t>
                      </a:r>
                      <a:endParaRPr lang="ru-RU" sz="2000" b="0" i="0" dirty="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18864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Существует 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основных 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принципа сегментации потребительского рынка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9869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05837"/>
              </p:ext>
            </p:extLst>
          </p:nvPr>
        </p:nvGraphicFramePr>
        <p:xfrm>
          <a:off x="323528" y="332656"/>
          <a:ext cx="8352928" cy="563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62609"/>
                <a:gridCol w="5190319"/>
              </a:tblGrid>
              <a:tr h="285760">
                <a:tc>
                  <a:txBody>
                    <a:bodyPr/>
                    <a:lstStyle/>
                    <a:p>
                      <a:r>
                        <a:rPr lang="ru-RU" sz="2800" b="1" i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Демографические</a:t>
                      </a:r>
                      <a:endParaRPr lang="ru-RU" sz="2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Отрасль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Размеры потребителей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Местонахождение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Операционный</a:t>
                      </a:r>
                      <a:endParaRPr lang="ru-RU" sz="28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ru-RU" sz="28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i="0" dirty="0" smtClean="0">
                          <a:effectLst/>
                        </a:rPr>
                        <a:t>Технология потребителей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i="0" dirty="0" smtClean="0">
                          <a:effectLst/>
                        </a:rPr>
                        <a:t>Статус пользователей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i="0" dirty="0" smtClean="0">
                          <a:effectLst/>
                        </a:rPr>
                        <a:t>Объем требуемых товаров</a:t>
                      </a:r>
                      <a:endParaRPr lang="ru-RU" sz="2000" b="0" i="0" dirty="0">
                        <a:effectLst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6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8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Закупочный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28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Организация снабжения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Профиль компании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Структура отношений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Политика в области закупок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Критерий закупок </a:t>
                      </a:r>
                      <a:endParaRPr lang="ru-RU" sz="20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7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8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Ситуационный</a:t>
                      </a:r>
                      <a:endParaRPr lang="ru-RU" sz="28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Срочность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Область применения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Размер заказа</a:t>
                      </a:r>
                      <a:endParaRPr lang="ru-RU" sz="20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8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Покупательский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28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Сходство покупателя и продавца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Отношение к риску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Лояльность </a:t>
                      </a:r>
                      <a:endParaRPr lang="ru-RU" sz="20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593467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критерии сегментирования рынка продукции производственного назначения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261944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800328"/>
              </p:ext>
            </p:extLst>
          </p:nvPr>
        </p:nvGraphicFramePr>
        <p:xfrm>
          <a:off x="323528" y="1052736"/>
          <a:ext cx="8604448" cy="18897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44216"/>
                <a:gridCol w="2232248"/>
                <a:gridCol w="2160240"/>
                <a:gridCol w="226774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+mn-lt"/>
                        </a:rPr>
                        <a:t>Продавец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+mn-lt"/>
                        </a:rPr>
                        <a:t> </a:t>
                      </a:r>
                      <a:endParaRPr lang="ru-RU" sz="2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+mn-lt"/>
                        </a:rPr>
                        <a:t>Сегментация по конечному применению</a:t>
                      </a:r>
                      <a:endParaRPr lang="ru-RU" sz="2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+mn-lt"/>
                        </a:rPr>
                        <a:t>Сегментация по принципу применения</a:t>
                      </a:r>
                      <a:endParaRPr lang="ru-RU" sz="2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+mn-lt"/>
                        </a:rPr>
                        <a:t>Сегментация по объему потребления</a:t>
                      </a:r>
                      <a:endParaRPr lang="ru-RU" sz="28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Производитель металла  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Автомобили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 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Комплектующие, полуфабрикаты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Значительный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27584" y="3429000"/>
            <a:ext cx="75608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Сегментация может осуществляться как на основе одного, так и с последовательным применением нескольких показателей </a:t>
            </a:r>
          </a:p>
        </p:txBody>
      </p:sp>
    </p:spTree>
    <p:extLst>
      <p:ext uri="{BB962C8B-B14F-4D97-AF65-F5344CB8AC3E}">
        <p14:creationId xmlns:p14="http://schemas.microsoft.com/office/powerpoint/2010/main" val="2355591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4664"/>
            <a:ext cx="92525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	</a:t>
            </a:r>
            <a:r>
              <a:rPr lang="ru-RU" sz="2000" i="1" dirty="0" smtClean="0"/>
              <a:t>После </a:t>
            </a:r>
            <a:r>
              <a:rPr lang="ru-RU" sz="2000" i="1" dirty="0"/>
              <a:t>того, как компания определилась с тем, на какие именно сегменты рынка она собирается выйти, ей необходимо принять решение относительно «позиций», которые она будет занимать в этих сегментах.   </a:t>
            </a:r>
            <a:endParaRPr lang="ru-RU" sz="2400" i="1" dirty="0"/>
          </a:p>
        </p:txBody>
      </p:sp>
      <p:pic>
        <p:nvPicPr>
          <p:cNvPr id="3076" name="Picture 4" descr="Картинки по запросу &quot;позиционирование товара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242" y="1415768"/>
            <a:ext cx="4358560" cy="2373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36219" y="3789040"/>
            <a:ext cx="91740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	Позиционирование</a:t>
            </a:r>
            <a:r>
              <a:rPr lang="ru-RU" sz="2400" dirty="0" smtClean="0"/>
              <a:t> </a:t>
            </a:r>
            <a:r>
              <a:rPr lang="ru-RU" sz="2400" dirty="0"/>
              <a:t>– действия по разработке предложения компании и ее имиджа, направленные на то, чтобы занять обособленное благоприятное положение в сознании целевой группы потребителей. При позиционировании необходимо определить свойства товаров, наиболее интересующие потребителей.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593" y="1573049"/>
            <a:ext cx="527348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	Позиция </a:t>
            </a:r>
            <a:r>
              <a:rPr lang="ru-RU" sz="2400" b="1" dirty="0"/>
              <a:t>товара</a:t>
            </a:r>
            <a:r>
              <a:rPr lang="ru-RU" sz="2400" dirty="0"/>
              <a:t> – место, занимаемое данным товаром в сознании потребителей по сравнению с аналогичными конкурирующими товарами.  </a:t>
            </a:r>
          </a:p>
          <a:p>
            <a:r>
              <a:rPr lang="ru-RU" b="1" dirty="0"/>
              <a:t>	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84407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68" y="332453"/>
            <a:ext cx="91327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Позиционировать товар можно двумя способами: по отношению к существующим конкурирующим  товарам–аналогам и по отношению к новому изделию, которого еще нет на рынке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94965" y="152155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/>
              <a:t>Б) Разработка изделия, которого еще нет на рынке (сегментация рынка по параметрам продукции)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268" y="152155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/>
              <a:t>А) Позиционирование себя рядом с одним  из существующих конкурентов (сегментация по основным конкурентам)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965" y="283748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Позиционировать себя рядом с конкурентами необходимо для того, чтобы начать борьбу за долю на рынке. Такое возможно, если:</a:t>
            </a:r>
          </a:p>
          <a:p>
            <a:r>
              <a:rPr lang="ru-RU" dirty="0"/>
              <a:t>– фирма может создать товар, который превосходит аналоги у конкурентов;</a:t>
            </a:r>
          </a:p>
          <a:p>
            <a:r>
              <a:rPr lang="ru-RU" dirty="0"/>
              <a:t>– рынок достаточно  велик и </a:t>
            </a:r>
            <a:r>
              <a:rPr lang="ru-RU" dirty="0" err="1"/>
              <a:t>ненасыщен</a:t>
            </a:r>
            <a:r>
              <a:rPr lang="ru-RU" dirty="0"/>
              <a:t> и в состоянии вместить всех конкурентов;</a:t>
            </a:r>
          </a:p>
          <a:p>
            <a:r>
              <a:rPr lang="ru-RU" dirty="0"/>
              <a:t>– фирма располагает большими, чем конкуренты, ресурсами и возможностями.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7633" y="250567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Следует </a:t>
            </a:r>
            <a:r>
              <a:rPr lang="ru-RU" dirty="0"/>
              <a:t>отметить, что новая продукция лежит в основе борьбы за рынок, а новые технологии – за снижение затрат, цен и повышение качества продукции</a:t>
            </a:r>
            <a:r>
              <a:rPr lang="ru-RU" dirty="0" smtClean="0"/>
              <a:t>.</a:t>
            </a:r>
          </a:p>
          <a:p>
            <a:r>
              <a:rPr lang="ru-RU" dirty="0"/>
              <a:t>Сегментацию при создании нового  продукта надо проводить в следующей последовательности:</a:t>
            </a:r>
          </a:p>
          <a:p>
            <a:pPr lvl="0"/>
            <a:r>
              <a:rPr lang="ru-RU" dirty="0" smtClean="0"/>
              <a:t>1. Собрать </a:t>
            </a:r>
            <a:r>
              <a:rPr lang="ru-RU" dirty="0"/>
              <a:t>все параметры, которые позволяют удовлетворить запросы потребителей.</a:t>
            </a:r>
          </a:p>
          <a:p>
            <a:pPr lvl="0"/>
            <a:r>
              <a:rPr lang="ru-RU" dirty="0" smtClean="0"/>
              <a:t>2. Определить </a:t>
            </a:r>
            <a:r>
              <a:rPr lang="ru-RU" dirty="0"/>
              <a:t>группы потребителей, каждая со своим набором запросов и предпочтений (</a:t>
            </a:r>
            <a:r>
              <a:rPr lang="ru-RU" dirty="0" err="1"/>
              <a:t>психографические</a:t>
            </a:r>
            <a:r>
              <a:rPr lang="ru-RU" dirty="0"/>
              <a:t> признаки).</a:t>
            </a:r>
          </a:p>
          <a:p>
            <a:r>
              <a:rPr lang="ru-RU" dirty="0" smtClean="0"/>
              <a:t>3. </a:t>
            </a:r>
            <a:r>
              <a:rPr lang="ru-RU" dirty="0" err="1" smtClean="0"/>
              <a:t>Проранжировать</a:t>
            </a:r>
            <a:r>
              <a:rPr lang="ru-RU" dirty="0" smtClean="0"/>
              <a:t> </a:t>
            </a:r>
            <a:r>
              <a:rPr lang="ru-RU" dirty="0"/>
              <a:t>полученные факторы по степени значимости отдельно для каждой группы потребителей (сегментов рынка). </a:t>
            </a:r>
          </a:p>
        </p:txBody>
      </p:sp>
    </p:spTree>
    <p:extLst>
      <p:ext uri="{BB962C8B-B14F-4D97-AF65-F5344CB8AC3E}">
        <p14:creationId xmlns:p14="http://schemas.microsoft.com/office/powerpoint/2010/main" val="50555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332656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ВЫВОДЫ: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6491" y="873590"/>
            <a:ext cx="91440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arenR"/>
            </a:pPr>
            <a:r>
              <a:rPr lang="ru-RU" sz="2400" dirty="0"/>
              <a:t>Если маркетинг  – это прежде всего изучение и работа с потребителями, то сегментация – это группировка их по какому-либо признаку. Последние определяют в разной степени мотивы и поведение потребителей на </a:t>
            </a:r>
            <a:r>
              <a:rPr lang="ru-RU" sz="2400" dirty="0" smtClean="0"/>
              <a:t>рынке.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2400" dirty="0" smtClean="0"/>
              <a:t>Позиционирование </a:t>
            </a:r>
            <a:r>
              <a:rPr lang="ru-RU" sz="2400" dirty="0"/>
              <a:t>товара по конкурентам или новому продукту есть производная от сегментации рынка по </a:t>
            </a:r>
            <a:r>
              <a:rPr lang="ru-RU" sz="2400" dirty="0" smtClean="0"/>
              <a:t>потребителям.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2400" dirty="0" smtClean="0"/>
              <a:t>При </a:t>
            </a:r>
            <a:r>
              <a:rPr lang="ru-RU" sz="2400" dirty="0"/>
              <a:t>сегментации рынка следует придерживаться определенных ограничений:</a:t>
            </a:r>
          </a:p>
          <a:p>
            <a:r>
              <a:rPr lang="ru-RU" sz="2400" dirty="0"/>
              <a:t>– излишне ею не злоупотреблять, чтобы не было </a:t>
            </a:r>
            <a:r>
              <a:rPr lang="ru-RU" sz="2400" dirty="0" err="1"/>
              <a:t>гиперсегментации</a:t>
            </a:r>
            <a:r>
              <a:rPr lang="ru-RU" sz="2400" dirty="0"/>
              <a:t>;</a:t>
            </a:r>
          </a:p>
          <a:p>
            <a:r>
              <a:rPr lang="ru-RU" sz="2400" dirty="0" smtClean="0"/>
              <a:t>– </a:t>
            </a:r>
            <a:r>
              <a:rPr lang="ru-RU" sz="2400" dirty="0"/>
              <a:t>правильно интерпретировать потребителей;</a:t>
            </a:r>
          </a:p>
          <a:p>
            <a:r>
              <a:rPr lang="ru-RU" sz="2400" dirty="0"/>
              <a:t>– не доверять чрезмерно математическим моделям, которые не совсем адекватно могут отражать реальную </a:t>
            </a:r>
            <a:r>
              <a:rPr lang="ru-RU" sz="2400" dirty="0" smtClean="0"/>
              <a:t>ситуацию.</a:t>
            </a:r>
          </a:p>
          <a:p>
            <a:r>
              <a:rPr lang="ru-RU" sz="2400" dirty="0" smtClean="0"/>
              <a:t>4)   Сегментация </a:t>
            </a:r>
            <a:r>
              <a:rPr lang="ru-RU" sz="2400" dirty="0"/>
              <a:t>и позиционирование – это первый этап работы с рынком, затем начинается рыночная экспансия. </a:t>
            </a:r>
          </a:p>
          <a:p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88918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6415" y="0"/>
            <a:ext cx="54328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ЛИТЕРАТУРА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Основная</a:t>
            </a:r>
            <a:r>
              <a:rPr lang="ru-RU" sz="2000" dirty="0"/>
              <a:t>: [42], [58], [61], [66], [72].                     </a:t>
            </a:r>
          </a:p>
          <a:p>
            <a:r>
              <a:rPr lang="ru-RU" sz="2000" dirty="0" smtClean="0"/>
              <a:t>Дополнительная</a:t>
            </a:r>
            <a:r>
              <a:rPr lang="ru-RU" sz="2000" dirty="0"/>
              <a:t>: [79], [80], [81].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008293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42. </a:t>
            </a:r>
            <a:r>
              <a:rPr lang="ru-RU" dirty="0" err="1"/>
              <a:t>Панкрухин</a:t>
            </a:r>
            <a:r>
              <a:rPr lang="ru-RU" dirty="0"/>
              <a:t>, А. П. Маркетинг : учебник для вузов / А. П. </a:t>
            </a:r>
            <a:r>
              <a:rPr lang="ru-RU" dirty="0" err="1"/>
              <a:t>Панкрухин</a:t>
            </a:r>
            <a:r>
              <a:rPr lang="ru-RU" dirty="0"/>
              <a:t> // </a:t>
            </a:r>
          </a:p>
          <a:p>
            <a:r>
              <a:rPr lang="ru-RU" dirty="0"/>
              <a:t>Гильдия маркетологов. – 4-е изд. – М. : Омега-Л, 2006. </a:t>
            </a:r>
            <a:endParaRPr lang="ru-RU" dirty="0" smtClean="0"/>
          </a:p>
          <a:p>
            <a:r>
              <a:rPr lang="ru-RU" dirty="0"/>
              <a:t>58. </a:t>
            </a:r>
            <a:r>
              <a:rPr lang="ru-RU" dirty="0" err="1"/>
              <a:t>Траут</a:t>
            </a:r>
            <a:r>
              <a:rPr lang="ru-RU" dirty="0"/>
              <a:t>, Дж. Позиционирование. Битва за узнаваемость / Дж. </a:t>
            </a:r>
            <a:r>
              <a:rPr lang="ru-RU" dirty="0" err="1"/>
              <a:t>Траут</a:t>
            </a:r>
            <a:r>
              <a:rPr lang="ru-RU" dirty="0"/>
              <a:t>, Э. Райс. – СПб. : Питер, 2004. </a:t>
            </a:r>
            <a:endParaRPr lang="ru-RU" dirty="0" smtClean="0"/>
          </a:p>
          <a:p>
            <a:r>
              <a:rPr lang="ru-RU" dirty="0"/>
              <a:t>61. </a:t>
            </a:r>
            <a:r>
              <a:rPr lang="ru-RU" dirty="0" err="1"/>
              <a:t>Фатхутдинов</a:t>
            </a:r>
            <a:r>
              <a:rPr lang="ru-RU" dirty="0"/>
              <a:t>, Р. А. Стратегический маркетинг / Р. А. </a:t>
            </a:r>
            <a:r>
              <a:rPr lang="ru-RU" dirty="0" err="1"/>
              <a:t>Фатхутдинов</a:t>
            </a:r>
            <a:r>
              <a:rPr lang="ru-RU" dirty="0"/>
              <a:t>. – СПб. : Питер, 2002. </a:t>
            </a:r>
            <a:endParaRPr lang="ru-RU" dirty="0" smtClean="0"/>
          </a:p>
          <a:p>
            <a:r>
              <a:rPr lang="ru-RU" dirty="0"/>
              <a:t>66. </a:t>
            </a:r>
            <a:r>
              <a:rPr lang="ru-RU" dirty="0" err="1"/>
              <a:t>Хруцкий</a:t>
            </a:r>
            <a:r>
              <a:rPr lang="ru-RU" dirty="0"/>
              <a:t>, В. Е. Современный маркетинг: настольная книга по исследованию рынка : учеб. пособие / В. Е. </a:t>
            </a:r>
            <a:r>
              <a:rPr lang="ru-RU" dirty="0" err="1"/>
              <a:t>Хруцкий</a:t>
            </a:r>
            <a:r>
              <a:rPr lang="ru-RU" dirty="0"/>
              <a:t>, И. В. Корнеева. – М. : Финансы и статистика, 2004. </a:t>
            </a:r>
            <a:endParaRPr lang="ru-RU" dirty="0" smtClean="0"/>
          </a:p>
          <a:p>
            <a:r>
              <a:rPr lang="ru-RU" dirty="0"/>
              <a:t>72. Шив, Чарлз Д. Курс МВА по маркетингу / Чарльз Д. Шив, Александр Уотсон </a:t>
            </a:r>
            <a:r>
              <a:rPr lang="ru-RU" dirty="0" err="1"/>
              <a:t>Хаэм</a:t>
            </a:r>
            <a:r>
              <a:rPr lang="ru-RU" dirty="0"/>
              <a:t> ; пер с англ. – М. : Альпина </a:t>
            </a:r>
            <a:r>
              <a:rPr lang="ru-RU" dirty="0" err="1"/>
              <a:t>Паблишер</a:t>
            </a:r>
            <a:r>
              <a:rPr lang="ru-RU" dirty="0"/>
              <a:t>, 2003. – 717 с. </a:t>
            </a:r>
            <a:endParaRPr lang="ru-RU" dirty="0" smtClean="0"/>
          </a:p>
          <a:p>
            <a:endParaRPr lang="kk-KZ" dirty="0"/>
          </a:p>
          <a:p>
            <a:r>
              <a:rPr lang="ru-RU" dirty="0"/>
              <a:t>79. Моисеева, Н. К. Управление маркетингом: теория, практика, информационные технологии : учеб. пособие / Н. К. Моисеева, М. В. Конышева. – М. : Финансы и статистика, 2002. </a:t>
            </a:r>
          </a:p>
          <a:p>
            <a:r>
              <a:rPr lang="ru-RU" dirty="0"/>
              <a:t>80. </a:t>
            </a:r>
            <a:r>
              <a:rPr lang="ru-RU" dirty="0" err="1"/>
              <a:t>Есимжанова</a:t>
            </a:r>
            <a:r>
              <a:rPr lang="ru-RU" dirty="0"/>
              <a:t> С.Р. Маркетинг в Казахстане: теория, методология, практика. – Алматы: </a:t>
            </a:r>
            <a:r>
              <a:rPr lang="ru-RU" dirty="0" err="1"/>
              <a:t>Аян</a:t>
            </a:r>
            <a:r>
              <a:rPr lang="ru-RU" dirty="0"/>
              <a:t> </a:t>
            </a:r>
            <a:r>
              <a:rPr lang="ru-RU" dirty="0" err="1"/>
              <a:t>Эдет</a:t>
            </a:r>
            <a:r>
              <a:rPr lang="ru-RU" dirty="0"/>
              <a:t>, 2004.</a:t>
            </a:r>
          </a:p>
          <a:p>
            <a:r>
              <a:rPr lang="ru-RU" dirty="0"/>
              <a:t>81. </a:t>
            </a:r>
            <a:r>
              <a:rPr lang="ru-RU" dirty="0" err="1"/>
              <a:t>Шеденов</a:t>
            </a:r>
            <a:r>
              <a:rPr lang="ru-RU" dirty="0"/>
              <a:t> У.К., Ильясов Д.К. Теория маркетинга и менеджмента в сфере услуг. – Алматы, </a:t>
            </a:r>
            <a:r>
              <a:rPr lang="ru-RU" dirty="0" err="1"/>
              <a:t>Қазақ</a:t>
            </a:r>
            <a:r>
              <a:rPr lang="ru-RU" dirty="0"/>
              <a:t> </a:t>
            </a:r>
            <a:r>
              <a:rPr lang="ru-RU" dirty="0" err="1"/>
              <a:t>университеті</a:t>
            </a:r>
            <a:r>
              <a:rPr lang="ru-RU" dirty="0"/>
              <a:t>, 2002.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873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62</TotalTime>
  <Words>1080</Words>
  <Application>Microsoft Office PowerPoint</Application>
  <PresentationFormat>Экран (4:3)</PresentationFormat>
  <Paragraphs>124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NewsPrint</vt:lpstr>
      <vt:lpstr>СЕГМЕНТИРОВАНИЕ РЫНКА  И ПОЗИЦИОНИРОВАНИЕ ТОВАРА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СЕГМЕНТИРОВАНИЕ РЫНКА  И ПОЗИЦИОНИРОВАНИЕ ТОВАРА</dc:title>
  <dc:creator>Nazerke Alisher</dc:creator>
  <cp:lastModifiedBy>Nazerke Alisher</cp:lastModifiedBy>
  <cp:revision>10</cp:revision>
  <dcterms:created xsi:type="dcterms:W3CDTF">2019-11-28T17:19:54Z</dcterms:created>
  <dcterms:modified xsi:type="dcterms:W3CDTF">2019-11-28T18:33:45Z</dcterms:modified>
</cp:coreProperties>
</file>